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5" r:id="rId4"/>
    <p:sldId id="294" r:id="rId5"/>
    <p:sldId id="258" r:id="rId6"/>
    <p:sldId id="261" r:id="rId7"/>
    <p:sldId id="259" r:id="rId8"/>
    <p:sldId id="262" r:id="rId9"/>
    <p:sldId id="264" r:id="rId10"/>
    <p:sldId id="263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8" r:id="rId23"/>
    <p:sldId id="288" r:id="rId24"/>
    <p:sldId id="281" r:id="rId25"/>
    <p:sldId id="279" r:id="rId26"/>
    <p:sldId id="282" r:id="rId27"/>
    <p:sldId id="283" r:id="rId28"/>
    <p:sldId id="277" r:id="rId29"/>
    <p:sldId id="280" r:id="rId30"/>
    <p:sldId id="285" r:id="rId31"/>
    <p:sldId id="284" r:id="rId32"/>
    <p:sldId id="287" r:id="rId33"/>
    <p:sldId id="286" r:id="rId34"/>
    <p:sldId id="289" r:id="rId35"/>
    <p:sldId id="291" r:id="rId36"/>
    <p:sldId id="290" r:id="rId37"/>
    <p:sldId id="293" r:id="rId38"/>
    <p:sldId id="292" r:id="rId3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小松原　望" initials="小松原　望" lastIdx="1" clrIdx="0">
    <p:extLst>
      <p:ext uri="{19B8F6BF-5375-455C-9EA6-DF929625EA0E}">
        <p15:presenceInfo xmlns:p15="http://schemas.microsoft.com/office/powerpoint/2012/main" userId="S::5762401297@utac.u-tokyo.ac.jp::0ee122ad-391d-4405-b0ae-50a7af66c7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5" autoAdjust="0"/>
    <p:restoredTop sz="95018" autoAdjust="0"/>
  </p:normalViewPr>
  <p:slideViewPr>
    <p:cSldViewPr snapToGrid="0">
      <p:cViewPr varScale="1">
        <p:scale>
          <a:sx n="71" d="100"/>
          <a:sy n="71" d="100"/>
        </p:scale>
        <p:origin x="78" y="9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5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2F62B8E-A36E-4AA3-8657-7580EE17C5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65CF2D7-8BD0-41A4-8DB4-310D25815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9600-5B59-40BC-9813-1FAB08ADB2B2}" type="datetimeFigureOut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195F46-D385-435B-B2A0-4B1BDEA40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47594D-79DB-43C4-89BC-CBCEC065B2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6E8EF-9E3C-44DD-9B5A-17AC7D6B92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402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B5C82-AEC6-4FE6-8043-B4F61A8A44F1}" type="datetimeFigureOut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0FA9C-ACB4-4619-9CE3-0D6408AD34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92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半導体の内部のキャリア密度と光子密度の時間変化をレート方程式で説明される。</a:t>
            </a:r>
            <a:endParaRPr kumimoji="1" lang="en-US" altLang="ja-JP" dirty="0"/>
          </a:p>
          <a:p>
            <a:r>
              <a:rPr kumimoji="1" lang="ja-JP" altLang="en-US" dirty="0"/>
              <a:t>レート法方程式で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9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発振を確認した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65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周期後発広告エピダウン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57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周期先発先行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28336-34CA-4221-9053-C0BC8870DCAC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732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11A3-C690-4599-98A5-7B0B6C54A0EA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8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B6B2-FF6C-4509-9BB3-BF97C6CBDA32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9F6B-3314-4A63-A650-F65EF67557ED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0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1907-B407-4099-AD85-1B0220D5B77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60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DB9-8EFC-4C7D-8547-D305EF5800B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78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F4E8-0209-477A-AAF9-914D9437B1F9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60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4EFD-2E9D-43CF-85B5-C3DC2FB4813B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05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AD4C-75E6-44DC-951D-195C5D62610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6EA45-0693-4DD9-A1BF-D38C43BBE349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31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8435-524E-406A-B952-869207DD961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81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D976-27D1-473A-A54B-5EBFA6E32CB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0B90-4240-4ABE-BCFA-150BA809560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455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4400" dirty="0" err="1"/>
              <a:t>InGaAs</a:t>
            </a:r>
            <a:r>
              <a:rPr kumimoji="1" lang="ja-JP" altLang="en-US" sz="4400" dirty="0"/>
              <a:t>系高利得量子井戸半導体レーザーの開発</a:t>
            </a:r>
            <a:br>
              <a:rPr kumimoji="1" lang="en-US" altLang="ja-JP" sz="4400" dirty="0"/>
            </a:br>
            <a:r>
              <a:rPr kumimoji="1" lang="ja-JP" altLang="en-US" sz="4400" dirty="0"/>
              <a:t>及び評価測定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東京大学大学院理学系研究科</a:t>
            </a:r>
            <a:endParaRPr lang="en-US" altLang="ja-JP" dirty="0"/>
          </a:p>
          <a:p>
            <a:r>
              <a:rPr kumimoji="1" lang="ja-JP" altLang="en-US" dirty="0"/>
              <a:t>物理学専攻</a:t>
            </a:r>
            <a:endParaRPr kumimoji="1" lang="en-US" altLang="ja-JP" dirty="0"/>
          </a:p>
          <a:p>
            <a:r>
              <a:rPr lang="ja-JP" altLang="en-US" dirty="0"/>
              <a:t>小松原望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23BB2B-6B77-479D-AFC9-A284F504676B}"/>
              </a:ext>
            </a:extLst>
          </p:cNvPr>
          <p:cNvSpPr txBox="1"/>
          <p:nvPr/>
        </p:nvSpPr>
        <p:spPr>
          <a:xfrm>
            <a:off x="393032" y="5855368"/>
            <a:ext cx="865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本発表内容は、機密事項の内容を含むため非公開扱いでの対応をお願いします。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450FAC-B8F1-4A18-B6E4-55B6E5821C4D}"/>
              </a:ext>
            </a:extLst>
          </p:cNvPr>
          <p:cNvSpPr txBox="1"/>
          <p:nvPr/>
        </p:nvSpPr>
        <p:spPr>
          <a:xfrm>
            <a:off x="240632" y="264695"/>
            <a:ext cx="386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2019</a:t>
            </a:r>
            <a:r>
              <a:rPr kumimoji="1" lang="ja-JP" altLang="en-US" dirty="0"/>
              <a:t>年</a:t>
            </a:r>
            <a:r>
              <a:rPr kumimoji="1" lang="en-US" altLang="ja-JP" dirty="0"/>
              <a:t>1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15</a:t>
            </a:r>
            <a:r>
              <a:rPr kumimoji="1" lang="ja-JP" altLang="en-US" dirty="0"/>
              <a:t>日</a:t>
            </a:r>
            <a:r>
              <a:rPr kumimoji="1" lang="en-US" altLang="ja-JP" dirty="0"/>
              <a:t>(</a:t>
            </a:r>
            <a:r>
              <a:rPr kumimoji="1" lang="ja-JP" altLang="en-US" dirty="0"/>
              <a:t>火</a:t>
            </a:r>
            <a:r>
              <a:rPr kumimoji="1" lang="en-US" altLang="ja-JP" dirty="0"/>
              <a:t>) 17:00~</a:t>
            </a:r>
            <a:r>
              <a:rPr lang="ja-JP" altLang="en-US" dirty="0"/>
              <a:t> </a:t>
            </a:r>
            <a:r>
              <a:rPr lang="en-US" altLang="ja-JP" dirty="0"/>
              <a:t>512</a:t>
            </a:r>
            <a:r>
              <a:rPr lang="ja-JP" altLang="en-US" dirty="0"/>
              <a:t>教室　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2A75DD-B373-4BAD-A0E3-8E95BC532669}"/>
              </a:ext>
            </a:extLst>
          </p:cNvPr>
          <p:cNvSpPr txBox="1"/>
          <p:nvPr/>
        </p:nvSpPr>
        <p:spPr>
          <a:xfrm>
            <a:off x="7387389" y="263968"/>
            <a:ext cx="21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当発表会外秘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4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CE6DC-BE30-EC40-BDFD-F1996754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07853"/>
            <a:ext cx="7886700" cy="1325563"/>
          </a:xfrm>
        </p:spPr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試料構造　　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AEA826-2954-854E-922F-F6D8D027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17CD72-1917-E149-A6D1-F8C3F522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487042"/>
            <a:ext cx="4822831" cy="338872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9231B05-C28F-0E49-A4D9-D0BEB6D49DA0}"/>
              </a:ext>
            </a:extLst>
          </p:cNvPr>
          <p:cNvSpPr txBox="1"/>
          <p:nvPr/>
        </p:nvSpPr>
        <p:spPr>
          <a:xfrm>
            <a:off x="900112" y="4875771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A76E917-7404-E944-A0D7-8DFF04B589BC}"/>
              </a:ext>
            </a:extLst>
          </p:cNvPr>
          <p:cNvGrpSpPr/>
          <p:nvPr/>
        </p:nvGrpSpPr>
        <p:grpSpPr>
          <a:xfrm>
            <a:off x="5211859" y="1487042"/>
            <a:ext cx="3817840" cy="2778665"/>
            <a:chOff x="2209800" y="1085849"/>
            <a:chExt cx="6438900" cy="46863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1B4BF7C7-7565-7E49-8145-EAC6A1A9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085849"/>
              <a:ext cx="6438900" cy="4686300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FB7EB44D-D700-2D40-9E28-666FBEEED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1939B95-139F-6D49-AEE9-04E83B272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920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148132B-3390-1940-90F7-63248F01D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8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5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825304-5EA1-AF45-9243-02DADCFE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試料構造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15C9BB-2D1E-B64C-A687-A41ABE4D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B3F1B68-C87F-8C4F-9309-02D67226E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3314700"/>
            <a:ext cx="4449762" cy="3923545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E2528FD-CF62-EA47-9BA3-3B2A68BB4429}"/>
              </a:ext>
            </a:extLst>
          </p:cNvPr>
          <p:cNvGrpSpPr/>
          <p:nvPr/>
        </p:nvGrpSpPr>
        <p:grpSpPr>
          <a:xfrm>
            <a:off x="6308039" y="983531"/>
            <a:ext cx="2586037" cy="2026659"/>
            <a:chOff x="6435833" y="1027907"/>
            <a:chExt cx="2586037" cy="2026659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58E258E-D474-B04D-A828-0AC12EDC9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/>
            <a:stretch/>
          </p:blipFill>
          <p:spPr>
            <a:xfrm>
              <a:off x="6435833" y="1027907"/>
              <a:ext cx="2586037" cy="202665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384DBC5-D800-2448-96BC-83C5FF11A02D}"/>
                </a:ext>
              </a:extLst>
            </p:cNvPr>
            <p:cNvSpPr/>
            <p:nvPr/>
          </p:nvSpPr>
          <p:spPr>
            <a:xfrm>
              <a:off x="6448400" y="1354804"/>
              <a:ext cx="538188" cy="770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10F1C20D-A2A9-6E4C-97C4-460951F1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29" y="921566"/>
            <a:ext cx="2996352" cy="220120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B85705-3399-3D43-B73E-8FDB97DDA1D1}"/>
              </a:ext>
            </a:extLst>
          </p:cNvPr>
          <p:cNvSpPr txBox="1"/>
          <p:nvPr/>
        </p:nvSpPr>
        <p:spPr>
          <a:xfrm>
            <a:off x="847943" y="1321357"/>
            <a:ext cx="190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エピウエハ作製</a:t>
            </a:r>
            <a:endParaRPr kumimoji="1"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C6ED554-0208-954D-A3EF-DAE4798A5D80}"/>
              </a:ext>
            </a:extLst>
          </p:cNvPr>
          <p:cNvSpPr txBox="1"/>
          <p:nvPr/>
        </p:nvSpPr>
        <p:spPr>
          <a:xfrm>
            <a:off x="-369387" y="2247129"/>
            <a:ext cx="433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フォトリソグラフィ</a:t>
            </a:r>
            <a:endParaRPr kumimoji="1" lang="en-US" altLang="ja-JP" dirty="0"/>
          </a:p>
          <a:p>
            <a:pPr algn="ctr"/>
            <a:r>
              <a:rPr kumimoji="1" lang="ja-JP" altLang="en-US"/>
              <a:t>によるリッジ形成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B9798E2-5C2D-A54F-8947-F77357D5338A}"/>
              </a:ext>
            </a:extLst>
          </p:cNvPr>
          <p:cNvCxnSpPr>
            <a:cxnSpLocks/>
          </p:cNvCxnSpPr>
          <p:nvPr/>
        </p:nvCxnSpPr>
        <p:spPr>
          <a:xfrm>
            <a:off x="1798062" y="2787915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41497E3-9E7B-784B-8C4C-88D6B8FAFAB5}"/>
              </a:ext>
            </a:extLst>
          </p:cNvPr>
          <p:cNvSpPr txBox="1"/>
          <p:nvPr/>
        </p:nvSpPr>
        <p:spPr>
          <a:xfrm>
            <a:off x="-369387" y="3416617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電極蒸着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BEFD328-E2AB-8C4A-BC5A-79BFAA08204C}"/>
              </a:ext>
            </a:extLst>
          </p:cNvPr>
          <p:cNvSpPr txBox="1"/>
          <p:nvPr/>
        </p:nvSpPr>
        <p:spPr>
          <a:xfrm>
            <a:off x="-442452" y="3727967"/>
            <a:ext cx="442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共振器長の情報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CFB9F33-7A77-5A44-829A-EE2857DC5646}"/>
              </a:ext>
            </a:extLst>
          </p:cNvPr>
          <p:cNvCxnSpPr>
            <a:cxnSpLocks/>
          </p:cNvCxnSpPr>
          <p:nvPr/>
        </p:nvCxnSpPr>
        <p:spPr>
          <a:xfrm>
            <a:off x="1798062" y="169068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1E841EC-1C10-DB44-B189-7A36319A118C}"/>
              </a:ext>
            </a:extLst>
          </p:cNvPr>
          <p:cNvCxnSpPr>
            <a:cxnSpLocks/>
          </p:cNvCxnSpPr>
          <p:nvPr/>
        </p:nvCxnSpPr>
        <p:spPr>
          <a:xfrm>
            <a:off x="1798062" y="378594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A07E88-8EAE-E149-9A50-B61ED424446E}"/>
              </a:ext>
            </a:extLst>
          </p:cNvPr>
          <p:cNvSpPr txBox="1"/>
          <p:nvPr/>
        </p:nvSpPr>
        <p:spPr>
          <a:xfrm>
            <a:off x="-369387" y="4432279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劈開</a:t>
            </a:r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8B4B198-8030-2940-B8A7-71E49A53359D}"/>
              </a:ext>
            </a:extLst>
          </p:cNvPr>
          <p:cNvCxnSpPr>
            <a:cxnSpLocks/>
          </p:cNvCxnSpPr>
          <p:nvPr/>
        </p:nvCxnSpPr>
        <p:spPr>
          <a:xfrm>
            <a:off x="1798062" y="4801611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BF225A7-0670-ED4C-AFA7-AA5580318399}"/>
              </a:ext>
            </a:extLst>
          </p:cNvPr>
          <p:cNvSpPr txBox="1"/>
          <p:nvPr/>
        </p:nvSpPr>
        <p:spPr>
          <a:xfrm>
            <a:off x="-369387" y="5430313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マウント</a:t>
            </a:r>
          </a:p>
        </p:txBody>
      </p:sp>
    </p:spTree>
    <p:extLst>
      <p:ext uri="{BB962C8B-B14F-4D97-AF65-F5344CB8AC3E}">
        <p14:creationId xmlns:p14="http://schemas.microsoft.com/office/powerpoint/2010/main" val="358512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46464C-9EA8-0747-9716-836F8703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1B52C3-3A88-5449-A5D6-E48888C8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A9163F3-A851-5141-846B-2B4F3B16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7" y="2189946"/>
            <a:ext cx="5525546" cy="294847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307F83-ECA5-DB44-867B-323F6C66C341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定常電流注入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A908BA-8ABD-1D41-BD87-93F50A66E622}"/>
              </a:ext>
            </a:extLst>
          </p:cNvPr>
          <p:cNvSpPr txBox="1"/>
          <p:nvPr/>
        </p:nvSpPr>
        <p:spPr>
          <a:xfrm>
            <a:off x="6457950" y="1165123"/>
            <a:ext cx="181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サンプル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6ACE348-016F-6249-8A2F-0E5A4C559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019"/>
          <a:stretch/>
        </p:blipFill>
        <p:spPr>
          <a:xfrm>
            <a:off x="6098889" y="1534455"/>
            <a:ext cx="1378543" cy="39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1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EAC40-6125-D746-A26D-9FF7822B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BBEF86-9B13-2E40-8323-7F843EC5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284BC4-38D9-1C4E-98E0-C7277268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554361"/>
            <a:ext cx="5353523" cy="280199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B06A55-53E9-1646-B88B-FB121A58704D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短パルス</a:t>
            </a:r>
            <a:r>
              <a:rPr kumimoji="1" lang="ja-JP" altLang="en-US" sz="2400"/>
              <a:t>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8ACD887-C5F2-824D-A4F1-79F45DFF3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r="-10858"/>
          <a:stretch/>
        </p:blipFill>
        <p:spPr>
          <a:xfrm>
            <a:off x="5206181" y="365126"/>
            <a:ext cx="3554362" cy="39235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8533783-7C2F-034F-8C9D-5D573973013E}"/>
              </a:ext>
            </a:extLst>
          </p:cNvPr>
          <p:cNvSpPr txBox="1"/>
          <p:nvPr/>
        </p:nvSpPr>
        <p:spPr>
          <a:xfrm>
            <a:off x="6196945" y="4557252"/>
            <a:ext cx="191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マウントの写真欲しい</a:t>
            </a:r>
          </a:p>
        </p:txBody>
      </p:sp>
    </p:spTree>
    <p:extLst>
      <p:ext uri="{BB962C8B-B14F-4D97-AF65-F5344CB8AC3E}">
        <p14:creationId xmlns:p14="http://schemas.microsoft.com/office/powerpoint/2010/main" val="1386314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24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ブロードコンタクトレーザー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3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10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1E918C-0C3D-5443-AB9D-A1F8C777D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98" y="1870077"/>
            <a:ext cx="2996352" cy="22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38ADD-785F-BE4E-8A1D-4FA53245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1E7EB9-1F2E-CB4B-834F-A6C605AC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15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996D168-6026-F64A-9E4E-27E9B8647E15}"/>
              </a:ext>
            </a:extLst>
          </p:cNvPr>
          <p:cNvGrpSpPr/>
          <p:nvPr/>
        </p:nvGrpSpPr>
        <p:grpSpPr>
          <a:xfrm>
            <a:off x="1352792" y="1353665"/>
            <a:ext cx="5931068" cy="2472609"/>
            <a:chOff x="526882" y="1878166"/>
            <a:chExt cx="5931068" cy="247260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CDC11AA3-754B-0246-946A-609A8B16E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1937160"/>
              <a:ext cx="5931068" cy="2413615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22F1FE0-99E2-604F-8473-914118D98981}"/>
                </a:ext>
              </a:extLst>
            </p:cNvPr>
            <p:cNvSpPr txBox="1"/>
            <p:nvPr/>
          </p:nvSpPr>
          <p:spPr>
            <a:xfrm>
              <a:off x="912556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973BEB7-A01A-3A4B-9733-4947C9E35AF8}"/>
                </a:ext>
              </a:extLst>
            </p:cNvPr>
            <p:cNvSpPr txBox="1"/>
            <p:nvPr/>
          </p:nvSpPr>
          <p:spPr>
            <a:xfrm>
              <a:off x="3833659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62D9C6-31F8-DE4C-952B-239859E1EB85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0A8D5E5-31C6-8446-B62E-3987A48B562F}"/>
              </a:ext>
            </a:extLst>
          </p:cNvPr>
          <p:cNvGrpSpPr/>
          <p:nvPr/>
        </p:nvGrpSpPr>
        <p:grpSpPr>
          <a:xfrm>
            <a:off x="1352792" y="3942984"/>
            <a:ext cx="6286873" cy="2770653"/>
            <a:chOff x="526882" y="4605152"/>
            <a:chExt cx="5836180" cy="2280301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4E6963B-D236-5646-B0EE-494F222C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4718992"/>
              <a:ext cx="5836180" cy="2166461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CF48894-804D-354C-9B49-54C25BBE3555}"/>
                </a:ext>
              </a:extLst>
            </p:cNvPr>
            <p:cNvSpPr txBox="1"/>
            <p:nvPr/>
          </p:nvSpPr>
          <p:spPr>
            <a:xfrm>
              <a:off x="912556" y="4605152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閾値電流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8E770A9-7EED-314C-8556-CBD8F47E8534}"/>
                </a:ext>
              </a:extLst>
            </p:cNvPr>
            <p:cNvSpPr txBox="1"/>
            <p:nvPr/>
          </p:nvSpPr>
          <p:spPr>
            <a:xfrm>
              <a:off x="3833658" y="4605152"/>
              <a:ext cx="1962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スロープ効率</a:t>
              </a:r>
            </a:p>
          </p:txBody>
        </p:sp>
      </p:grp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86641C8-3836-B04F-974A-9AF84B5FB617}"/>
              </a:ext>
            </a:extLst>
          </p:cNvPr>
          <p:cNvCxnSpPr/>
          <p:nvPr/>
        </p:nvCxnSpPr>
        <p:spPr>
          <a:xfrm flipV="1">
            <a:off x="2153265" y="6219827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7D3412-4658-FF4A-98CF-583937497F0C}"/>
              </a:ext>
            </a:extLst>
          </p:cNvPr>
          <p:cNvSpPr txBox="1"/>
          <p:nvPr/>
        </p:nvSpPr>
        <p:spPr>
          <a:xfrm>
            <a:off x="1609418" y="6713637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053663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28C5C-BF51-C24D-A176-EAD399F6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AAA969D-58C4-A541-A39E-95D8F7F7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09098C74-DFEE-674D-AF65-E3EB626459E6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39F283-E8F8-8244-B4B5-73AFE1AB832F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10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54B091-9AED-1548-AAFA-2689859175C5}"/>
              </a:ext>
            </a:extLst>
          </p:cNvPr>
          <p:cNvGrpSpPr/>
          <p:nvPr/>
        </p:nvGrpSpPr>
        <p:grpSpPr>
          <a:xfrm>
            <a:off x="613902" y="4218423"/>
            <a:ext cx="5639415" cy="2334645"/>
            <a:chOff x="613902" y="4218423"/>
            <a:chExt cx="5639415" cy="2334645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642AEB06-491A-B843-BE97-C37B6F91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4359962"/>
              <a:ext cx="5639415" cy="2193106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9FB578A-816F-5842-917C-02DC524F89E0}"/>
                </a:ext>
              </a:extLst>
            </p:cNvPr>
            <p:cNvSpPr txBox="1"/>
            <p:nvPr/>
          </p:nvSpPr>
          <p:spPr>
            <a:xfrm>
              <a:off x="1029622" y="4218423"/>
              <a:ext cx="1138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閾値電流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99BD0EE-A56C-714E-8513-8DD50832E85B}"/>
                </a:ext>
              </a:extLst>
            </p:cNvPr>
            <p:cNvSpPr txBox="1"/>
            <p:nvPr/>
          </p:nvSpPr>
          <p:spPr>
            <a:xfrm>
              <a:off x="3641469" y="4268591"/>
              <a:ext cx="199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スロープ効率</a:t>
              </a:r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52BDA88-AFC5-004E-951E-E023C6E53909}"/>
              </a:ext>
            </a:extLst>
          </p:cNvPr>
          <p:cNvGrpSpPr/>
          <p:nvPr/>
        </p:nvGrpSpPr>
        <p:grpSpPr>
          <a:xfrm>
            <a:off x="818535" y="1750920"/>
            <a:ext cx="5639415" cy="2357104"/>
            <a:chOff x="613902" y="2038895"/>
            <a:chExt cx="5639415" cy="2357104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B5CDFF5-3BC6-E946-8CDA-5A7E5977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2169114"/>
              <a:ext cx="5639415" cy="222688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257DAB1-FA3B-5A49-B865-1E94A9781657}"/>
                </a:ext>
              </a:extLst>
            </p:cNvPr>
            <p:cNvSpPr txBox="1"/>
            <p:nvPr/>
          </p:nvSpPr>
          <p:spPr>
            <a:xfrm>
              <a:off x="1029622" y="2068444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DCD2F3E6-D2AF-C440-AD0D-23A4D6FE0380}"/>
                </a:ext>
              </a:extLst>
            </p:cNvPr>
            <p:cNvSpPr txBox="1"/>
            <p:nvPr/>
          </p:nvSpPr>
          <p:spPr>
            <a:xfrm>
              <a:off x="3833659" y="2038895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B41914B-894B-5342-9310-750330D712EA}"/>
              </a:ext>
            </a:extLst>
          </p:cNvPr>
          <p:cNvCxnSpPr/>
          <p:nvPr/>
        </p:nvCxnSpPr>
        <p:spPr>
          <a:xfrm flipV="1">
            <a:off x="1444423" y="6213473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99FCBB-7D15-014F-A6DA-5A55F65BF443}"/>
              </a:ext>
            </a:extLst>
          </p:cNvPr>
          <p:cNvSpPr txBox="1"/>
          <p:nvPr/>
        </p:nvSpPr>
        <p:spPr>
          <a:xfrm>
            <a:off x="900576" y="6707283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31950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50B40-B7ED-634C-A52B-3227E0A8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F0182CB-3473-7C42-9CF8-30B1A3C3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79573B-B831-6944-BEC0-18B2EB19B4C6}"/>
              </a:ext>
            </a:extLst>
          </p:cNvPr>
          <p:cNvGrpSpPr/>
          <p:nvPr/>
        </p:nvGrpSpPr>
        <p:grpSpPr>
          <a:xfrm>
            <a:off x="-81271" y="1842016"/>
            <a:ext cx="4068799" cy="3058596"/>
            <a:chOff x="0" y="1506023"/>
            <a:chExt cx="4914900" cy="369462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7B0F901-A7B1-FA4A-9B92-48F28505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57350"/>
              <a:ext cx="4914900" cy="35433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C66FEFE-59B5-5D44-924F-66F0FE4445C6}"/>
                </a:ext>
              </a:extLst>
            </p:cNvPr>
            <p:cNvSpPr txBox="1"/>
            <p:nvPr/>
          </p:nvSpPr>
          <p:spPr>
            <a:xfrm>
              <a:off x="1861983" y="1506023"/>
              <a:ext cx="1843758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/>
                <a:t>周期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729511D-38F5-A849-AA95-A5C2CD413085}"/>
              </a:ext>
            </a:extLst>
          </p:cNvPr>
          <p:cNvGrpSpPr/>
          <p:nvPr/>
        </p:nvGrpSpPr>
        <p:grpSpPr>
          <a:xfrm>
            <a:off x="4485353" y="1842015"/>
            <a:ext cx="4047772" cy="3058598"/>
            <a:chOff x="4572000" y="1506021"/>
            <a:chExt cx="4889500" cy="3694629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79497B2-7A54-814B-B261-0084837B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657350"/>
              <a:ext cx="4889500" cy="3543300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729F633-B4E6-D54B-A9BB-38EC9DCC6251}"/>
                </a:ext>
              </a:extLst>
            </p:cNvPr>
            <p:cNvSpPr txBox="1"/>
            <p:nvPr/>
          </p:nvSpPr>
          <p:spPr>
            <a:xfrm>
              <a:off x="6616494" y="1506021"/>
              <a:ext cx="1829394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kumimoji="1" lang="ja-JP" altLang="en-US"/>
                <a:t>周期</a:t>
              </a: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794A5D-7A11-114D-9192-5E3B0EE25A12}"/>
              </a:ext>
            </a:extLst>
          </p:cNvPr>
          <p:cNvSpPr txBox="1"/>
          <p:nvPr/>
        </p:nvSpPr>
        <p:spPr>
          <a:xfrm>
            <a:off x="144002" y="1321357"/>
            <a:ext cx="89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閾値電流密度を電流広がりを考慮して計算→高い通常は</a:t>
            </a:r>
            <a:r>
              <a:rPr kumimoji="1" lang="en-US" altLang="ja-JP" dirty="0"/>
              <a:t>……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8F4FF63-FFEF-2048-A8DC-63AF0B76FF33}"/>
              </a:ext>
            </a:extLst>
          </p:cNvPr>
          <p:cNvSpPr txBox="1"/>
          <p:nvPr/>
        </p:nvSpPr>
        <p:spPr>
          <a:xfrm>
            <a:off x="3471863" y="0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いらない</a:t>
            </a:r>
          </a:p>
        </p:txBody>
      </p:sp>
    </p:spTree>
    <p:extLst>
      <p:ext uri="{BB962C8B-B14F-4D97-AF65-F5344CB8AC3E}">
        <p14:creationId xmlns:p14="http://schemas.microsoft.com/office/powerpoint/2010/main" val="362170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2037257-34CE-4C44-B198-0E874FC4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72" y="1591937"/>
            <a:ext cx="6426200" cy="8382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A64BD0-8573-DF4B-86A7-150BD00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B6F6A01-C685-5541-BC11-D1EFFF63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89FA437-0023-A24E-90CE-DF73CD481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2" y="896480"/>
            <a:ext cx="5981700" cy="7874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36DD1D3-827C-C048-AA61-C069A8451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72" y="584718"/>
            <a:ext cx="5473700" cy="685800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B174465-C881-4D43-8FB6-07E6B410494B}"/>
              </a:ext>
            </a:extLst>
          </p:cNvPr>
          <p:cNvGrpSpPr/>
          <p:nvPr/>
        </p:nvGrpSpPr>
        <p:grpSpPr>
          <a:xfrm>
            <a:off x="-108193" y="2540800"/>
            <a:ext cx="3997180" cy="2814205"/>
            <a:chOff x="4697198" y="3193887"/>
            <a:chExt cx="3997180" cy="2814205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9252E1F-F13E-5C4A-AE56-5D2EF98DC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198" y="3371654"/>
              <a:ext cx="3997180" cy="2636438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5D484D-D6B2-9142-82A8-FD4757F3C603}"/>
                </a:ext>
              </a:extLst>
            </p:cNvPr>
            <p:cNvSpPr txBox="1"/>
            <p:nvPr/>
          </p:nvSpPr>
          <p:spPr>
            <a:xfrm>
              <a:off x="6457950" y="3193887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C9CB8A2-0F67-7D48-BB0C-4E30B1CF3B22}"/>
              </a:ext>
            </a:extLst>
          </p:cNvPr>
          <p:cNvGrpSpPr/>
          <p:nvPr/>
        </p:nvGrpSpPr>
        <p:grpSpPr>
          <a:xfrm>
            <a:off x="3911183" y="2562942"/>
            <a:ext cx="3524700" cy="2821104"/>
            <a:chOff x="158300" y="3260401"/>
            <a:chExt cx="3524700" cy="28211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3373CB-AF0E-C840-BD85-022BE61DF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0" y="3445067"/>
              <a:ext cx="3524700" cy="2636438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82FC0F8-9327-E841-B4F3-B12C822ED7B6}"/>
                </a:ext>
              </a:extLst>
            </p:cNvPr>
            <p:cNvSpPr txBox="1"/>
            <p:nvPr/>
          </p:nvSpPr>
          <p:spPr>
            <a:xfrm>
              <a:off x="1457816" y="326040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56C3C0E-4402-9848-861B-8BABFC44586C}"/>
              </a:ext>
            </a:extLst>
          </p:cNvPr>
          <p:cNvSpPr/>
          <p:nvPr/>
        </p:nvSpPr>
        <p:spPr>
          <a:xfrm>
            <a:off x="3377380" y="1733861"/>
            <a:ext cx="325203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0E3F8E8-6896-BA40-9C48-2F101C9B1C54}"/>
              </a:ext>
            </a:extLst>
          </p:cNvPr>
          <p:cNvSpPr/>
          <p:nvPr/>
        </p:nvSpPr>
        <p:spPr>
          <a:xfrm>
            <a:off x="1932235" y="1733859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B0DD976-0B86-D845-9BF7-8FE91AEA8AE5}"/>
              </a:ext>
            </a:extLst>
          </p:cNvPr>
          <p:cNvSpPr txBox="1"/>
          <p:nvPr/>
        </p:nvSpPr>
        <p:spPr>
          <a:xfrm>
            <a:off x="2466118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0117C66-B700-8447-BFDE-3F98F8DBCDB7}"/>
              </a:ext>
            </a:extLst>
          </p:cNvPr>
          <p:cNvSpPr txBox="1"/>
          <p:nvPr/>
        </p:nvSpPr>
        <p:spPr>
          <a:xfrm>
            <a:off x="3561369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C430995-CCB1-2440-99BA-CF2024CE3183}"/>
              </a:ext>
            </a:extLst>
          </p:cNvPr>
          <p:cNvGrpSpPr/>
          <p:nvPr/>
        </p:nvGrpSpPr>
        <p:grpSpPr>
          <a:xfrm>
            <a:off x="644321" y="5306719"/>
            <a:ext cx="8257151" cy="1493239"/>
            <a:chOff x="644321" y="5306719"/>
            <a:chExt cx="8257151" cy="1493239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8C4880DC-721C-B24B-A530-F0ADF6D97AAF}"/>
                </a:ext>
              </a:extLst>
            </p:cNvPr>
            <p:cNvGrpSpPr/>
            <p:nvPr/>
          </p:nvGrpSpPr>
          <p:grpSpPr>
            <a:xfrm>
              <a:off x="644321" y="5306719"/>
              <a:ext cx="8257151" cy="1493239"/>
              <a:chOff x="-955048" y="5198530"/>
              <a:chExt cx="8257151" cy="1493239"/>
            </a:xfrm>
          </p:grpSpPr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5193DAB0-988B-5F46-9B0B-DF39B08088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23" r="42972"/>
              <a:stretch/>
            </p:blipFill>
            <p:spPr>
              <a:xfrm>
                <a:off x="170448" y="5573368"/>
                <a:ext cx="4787316" cy="1118401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9DBC5DB0-CB58-0443-B900-9227BBF6D1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39" b="75000"/>
              <a:stretch/>
            </p:blipFill>
            <p:spPr>
              <a:xfrm>
                <a:off x="-955048" y="5198530"/>
                <a:ext cx="8257151" cy="365125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8ADFDD7-42F7-2B43-8395-6408F3B53E76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7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921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5A4A1F-783D-5141-BFCE-A6F2A10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1EC1C11D-F60F-B846-B79D-B40FEFAA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1AF1262-2D3B-C24F-A3CD-5663A9B3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1182691"/>
            <a:ext cx="6451600" cy="63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5693C5-7660-9043-BC47-C3CC716E6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98" y="458785"/>
            <a:ext cx="5829300" cy="4953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4A8477-1B05-BB49-83E4-0E073048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937145"/>
            <a:ext cx="2959100" cy="355600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75FB883-BAF5-FD41-BC60-893E45438D57}"/>
              </a:ext>
            </a:extLst>
          </p:cNvPr>
          <p:cNvGrpSpPr/>
          <p:nvPr/>
        </p:nvGrpSpPr>
        <p:grpSpPr>
          <a:xfrm>
            <a:off x="170231" y="2177830"/>
            <a:ext cx="3079627" cy="2441315"/>
            <a:chOff x="-887852" y="1953225"/>
            <a:chExt cx="4914900" cy="389619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DBBF6A2D-4C2B-CA42-8926-2CD9C3B5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7852" y="2242617"/>
              <a:ext cx="4914900" cy="3606800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A70FD9D-CF56-154D-B91E-068B41132B67}"/>
                </a:ext>
              </a:extLst>
            </p:cNvPr>
            <p:cNvSpPr txBox="1"/>
            <p:nvPr/>
          </p:nvSpPr>
          <p:spPr>
            <a:xfrm>
              <a:off x="915172" y="1953225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DF8180B-28EB-7547-A854-4667F5AB72CB}"/>
              </a:ext>
            </a:extLst>
          </p:cNvPr>
          <p:cNvGrpSpPr/>
          <p:nvPr/>
        </p:nvGrpSpPr>
        <p:grpSpPr>
          <a:xfrm>
            <a:off x="3378323" y="2137490"/>
            <a:ext cx="3079627" cy="2481654"/>
            <a:chOff x="3512698" y="1929851"/>
            <a:chExt cx="4914900" cy="396057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0E15C1C-0B4F-2349-961A-5ABED4CB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698" y="2283621"/>
              <a:ext cx="4914900" cy="3606800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9027B7C-3C12-0142-ADA5-37A25765790F}"/>
                </a:ext>
              </a:extLst>
            </p:cNvPr>
            <p:cNvSpPr txBox="1"/>
            <p:nvPr/>
          </p:nvSpPr>
          <p:spPr>
            <a:xfrm>
              <a:off x="5209283" y="192985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81387DD-FC3E-3647-8D2A-230100E2C45E}"/>
              </a:ext>
            </a:extLst>
          </p:cNvPr>
          <p:cNvSpPr/>
          <p:nvPr/>
        </p:nvSpPr>
        <p:spPr>
          <a:xfrm>
            <a:off x="2141530" y="1307104"/>
            <a:ext cx="836420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50A6504-B337-6444-B060-89EDEE7EB148}"/>
              </a:ext>
            </a:extLst>
          </p:cNvPr>
          <p:cNvSpPr/>
          <p:nvPr/>
        </p:nvSpPr>
        <p:spPr>
          <a:xfrm>
            <a:off x="3227223" y="1289277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B49288-1336-6D49-9D12-7BDE5BA37923}"/>
              </a:ext>
            </a:extLst>
          </p:cNvPr>
          <p:cNvSpPr txBox="1"/>
          <p:nvPr/>
        </p:nvSpPr>
        <p:spPr>
          <a:xfrm>
            <a:off x="3761106" y="1808498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DF0EFEF-B4AA-FE47-A1D4-FD9782A0C106}"/>
              </a:ext>
            </a:extLst>
          </p:cNvPr>
          <p:cNvSpPr txBox="1"/>
          <p:nvPr/>
        </p:nvSpPr>
        <p:spPr>
          <a:xfrm>
            <a:off x="2325519" y="1826323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3F99E8BE-586F-E94E-914C-536E1262F33D}"/>
              </a:ext>
            </a:extLst>
          </p:cNvPr>
          <p:cNvGrpSpPr/>
          <p:nvPr/>
        </p:nvGrpSpPr>
        <p:grpSpPr>
          <a:xfrm>
            <a:off x="-41255" y="5330294"/>
            <a:ext cx="8257151" cy="1477551"/>
            <a:chOff x="-41255" y="5330294"/>
            <a:chExt cx="8257151" cy="147755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E3CEE979-54C9-A243-99A5-17B242BC7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23" r="85609"/>
            <a:stretch/>
          </p:blipFill>
          <p:spPr>
            <a:xfrm>
              <a:off x="1769817" y="5681557"/>
              <a:ext cx="1208133" cy="111840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3F6CFB4-B9A9-A54E-9698-091E5F98B577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AA5C16B-2F05-4D4C-B7BC-F6BB068FA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28" t="23423" r="2058"/>
            <a:stretch/>
          </p:blipFill>
          <p:spPr>
            <a:xfrm>
              <a:off x="2949154" y="5689444"/>
              <a:ext cx="3434592" cy="1118401"/>
            </a:xfrm>
            <a:prstGeom prst="rect">
              <a:avLst/>
            </a:prstGeom>
          </p:spPr>
        </p:pic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EFFF7FF7-F394-CC4B-A7D2-0E12E9988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9" b="75000"/>
            <a:stretch/>
          </p:blipFill>
          <p:spPr>
            <a:xfrm>
              <a:off x="-41255" y="5330294"/>
              <a:ext cx="8257151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08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20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D9EABE7-C5D8-D046-A5C3-7EE7E144D106}"/>
              </a:ext>
            </a:extLst>
          </p:cNvPr>
          <p:cNvGrpSpPr/>
          <p:nvPr/>
        </p:nvGrpSpPr>
        <p:grpSpPr>
          <a:xfrm>
            <a:off x="141958" y="685810"/>
            <a:ext cx="8860083" cy="1970783"/>
            <a:chOff x="1769816" y="4829175"/>
            <a:chExt cx="8860083" cy="197078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94265C7-2AD9-6C4A-8454-F32A6D291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34939" r="-5545" b="-1"/>
            <a:stretch/>
          </p:blipFill>
          <p:spPr>
            <a:xfrm>
              <a:off x="1769816" y="4829175"/>
              <a:ext cx="8860083" cy="1970783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6F4609B-E233-B04B-A6F3-32269DB79115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5D92708-40AE-9543-A8A4-0F846D6E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8" y="-397945"/>
            <a:ext cx="8988865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ブロードコンタクトレーザーまとめ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8C52CF-2486-3B44-AEB3-8A18CC64FEAF}"/>
              </a:ext>
            </a:extLst>
          </p:cNvPr>
          <p:cNvSpPr txBox="1"/>
          <p:nvPr/>
        </p:nvSpPr>
        <p:spPr>
          <a:xfrm>
            <a:off x="141958" y="3278683"/>
            <a:ext cx="8924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電流広がりが数十</a:t>
            </a:r>
            <a:r>
              <a:rPr kumimoji="1" lang="en-US" altLang="ja-JP" dirty="0" err="1"/>
              <a:t>μm</a:t>
            </a:r>
            <a:r>
              <a:rPr kumimoji="1" lang="ja-JP" altLang="en-US"/>
              <a:t>と見積もられた。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線形利得は</a:t>
            </a:r>
            <a:r>
              <a:rPr kumimoji="1" lang="en-US" altLang="ja-JP" dirty="0"/>
              <a:t>3</a:t>
            </a:r>
            <a:r>
              <a:rPr kumimoji="1" lang="ja-JP" altLang="en-US"/>
              <a:t>周期に対して</a:t>
            </a:r>
            <a:r>
              <a:rPr kumimoji="1" lang="en-US" altLang="ja-JP" dirty="0"/>
              <a:t>10</a:t>
            </a:r>
            <a:r>
              <a:rPr kumimoji="1" lang="ja-JP" altLang="en-US"/>
              <a:t>周期が大きい→多重量子井戸による利得の増大を確認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94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2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定常電流注入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3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366F53D-BDCC-C846-8DD8-9E060DF0E066}"/>
              </a:ext>
            </a:extLst>
          </p:cNvPr>
          <p:cNvGrpSpPr/>
          <p:nvPr/>
        </p:nvGrpSpPr>
        <p:grpSpPr>
          <a:xfrm>
            <a:off x="887417" y="1139410"/>
            <a:ext cx="2498722" cy="2093112"/>
            <a:chOff x="558800" y="489209"/>
            <a:chExt cx="3676245" cy="307949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B59346C-BE30-7E40-A46E-04445370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489209"/>
              <a:ext cx="3658343" cy="3079491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D0F1B88-6748-E841-BAB4-295CDCE09143}"/>
                </a:ext>
              </a:extLst>
            </p:cNvPr>
            <p:cNvSpPr/>
            <p:nvPr/>
          </p:nvSpPr>
          <p:spPr>
            <a:xfrm>
              <a:off x="4047384" y="1457325"/>
              <a:ext cx="187661" cy="120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66BFBC-51B3-454B-B7C2-B106F74E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09363C-A8C2-E947-A386-F7F47B3A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2" y="3220141"/>
            <a:ext cx="2781579" cy="25527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3DB9AFA-2813-A640-A5CA-454C72346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01" y="3384229"/>
            <a:ext cx="2665849" cy="24227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CDF3C83-8E0E-1D4B-B620-BEAFFE6C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8" y="1053090"/>
            <a:ext cx="2183925" cy="22616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08C218-4983-6940-ACC6-A80BC02423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5" t="10310" r="45678"/>
          <a:stretch/>
        </p:blipFill>
        <p:spPr>
          <a:xfrm>
            <a:off x="3735074" y="327603"/>
            <a:ext cx="166469" cy="33274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8916F6D2-A8FE-DC45-A624-A33BF500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FFE59A-1B2B-E645-8F28-7F05B385FAF5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0FDC3BA-0C0C-3943-BC3D-32F2E8F12389}"/>
              </a:ext>
            </a:extLst>
          </p:cNvPr>
          <p:cNvSpPr txBox="1"/>
          <p:nvPr/>
        </p:nvSpPr>
        <p:spPr>
          <a:xfrm>
            <a:off x="1385888" y="5804910"/>
            <a:ext cx="552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ja-JP" altLang="en-US"/>
              <a:t>閾値電流が最短でも</a:t>
            </a:r>
            <a:r>
              <a:rPr lang="en-US" altLang="ja-JP" dirty="0"/>
              <a:t>80 mA</a:t>
            </a:r>
            <a:r>
              <a:rPr lang="ja-JP" altLang="en-US"/>
              <a:t>と高くなってしまった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730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36F52E-74BB-C949-9B10-78DF0E7C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6612AD-3149-504B-9688-8C0915A4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2" y="761332"/>
            <a:ext cx="5529262" cy="21847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A914F95-39F6-074B-A92F-E937D3E8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8" y="3007299"/>
            <a:ext cx="3314701" cy="220980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5918B35-8723-5F47-82E8-D7B6EC816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04" y="3000478"/>
            <a:ext cx="3567907" cy="22098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A4B26C-A409-1A4E-B78E-C8EAC544F28C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5DF6A4-083B-0A45-8FEE-2D7196BECFC1}"/>
              </a:ext>
            </a:extLst>
          </p:cNvPr>
          <p:cNvSpPr txBox="1"/>
          <p:nvPr/>
        </p:nvSpPr>
        <p:spPr>
          <a:xfrm>
            <a:off x="1051145" y="5210278"/>
            <a:ext cx="704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dirty="0"/>
              <a:t>IL</a:t>
            </a:r>
            <a:r>
              <a:rPr kumimoji="1" lang="ja-JP" altLang="en-US"/>
              <a:t>カーブのが湾曲して発光強度が低下している</a:t>
            </a:r>
            <a:endParaRPr kumimoji="1" lang="en-US" altLang="ja-JP" dirty="0"/>
          </a:p>
          <a:p>
            <a:r>
              <a:rPr lang="ja-JP" altLang="en-US"/>
              <a:t>　</a:t>
            </a:r>
            <a:r>
              <a:rPr kumimoji="1" lang="ja-JP" altLang="en-US"/>
              <a:t>→温度上昇による品質の低下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9BE1448-0793-8A46-91AF-069F2076D30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33373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A8140-1983-D845-804C-405AA71B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615363" cy="2146300"/>
          </a:xfrm>
        </p:spPr>
        <p:txBody>
          <a:bodyPr/>
          <a:lstStyle/>
          <a:p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1F1192-FEBF-FA46-ACD9-0C41110C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7E12372-2C3A-E344-BDE7-3D09E486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120962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8A15FFD-B08A-674B-B7E4-D803161BD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" y="478124"/>
            <a:ext cx="8615363" cy="506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/>
              <a:t>課題</a:t>
            </a:r>
            <a:r>
              <a:rPr lang="en-US" altLang="ja-JP" sz="2400" dirty="0"/>
              <a:t>①</a:t>
            </a:r>
            <a:r>
              <a:rPr lang="ja-JP" altLang="en-US" sz="2400"/>
              <a:t>大電流を流すと発光強度が落ちる</a:t>
            </a:r>
            <a:endParaRPr kumimoji="1" lang="en-US" altLang="ja-JP" sz="2400" dirty="0"/>
          </a:p>
          <a:p>
            <a:pPr lvl="1">
              <a:buFont typeface="Wingdings" pitchFamily="2" charset="2"/>
              <a:buChar char="Ø"/>
            </a:pPr>
            <a:endParaRPr lang="en-US" altLang="ja-JP" sz="2000" dirty="0"/>
          </a:p>
          <a:p>
            <a:endParaRPr kumimoji="1" lang="ja-JP" altLang="en-US" sz="240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5C99C4E-DA56-ED40-982C-4B1E2BCC5702}"/>
              </a:ext>
            </a:extLst>
          </p:cNvPr>
          <p:cNvGrpSpPr/>
          <p:nvPr/>
        </p:nvGrpSpPr>
        <p:grpSpPr>
          <a:xfrm>
            <a:off x="4192367" y="1443045"/>
            <a:ext cx="5070035" cy="4943476"/>
            <a:chOff x="3843339" y="914659"/>
            <a:chExt cx="5070035" cy="494347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9B34F6C-CB78-4B46-81A0-84852B5DC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9" t="2312" r="1405" b="1758"/>
            <a:stretch/>
          </p:blipFill>
          <p:spPr>
            <a:xfrm>
              <a:off x="4029076" y="914659"/>
              <a:ext cx="4884298" cy="4943476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555C0DD-FC23-8C46-A49B-C6F2F784F525}"/>
                </a:ext>
              </a:extLst>
            </p:cNvPr>
            <p:cNvSpPr/>
            <p:nvPr/>
          </p:nvSpPr>
          <p:spPr>
            <a:xfrm>
              <a:off x="3843339" y="914659"/>
              <a:ext cx="1143000" cy="141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801F162A-FB41-8048-BE9B-AF7742B9E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" y="2914368"/>
            <a:ext cx="4316907" cy="369411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65192B-1D82-1542-93A0-A8886451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84955"/>
            <a:ext cx="2057400" cy="365125"/>
          </a:xfrm>
        </p:spPr>
        <p:txBody>
          <a:bodyPr/>
          <a:lstStyle/>
          <a:p>
            <a:fld id="{B1CF0B90-4240-4ABE-BCFA-150BA8095602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27CCC1-B9CC-264E-9137-B7B209C14906}"/>
              </a:ext>
            </a:extLst>
          </p:cNvPr>
          <p:cNvSpPr txBox="1"/>
          <p:nvPr/>
        </p:nvSpPr>
        <p:spPr>
          <a:xfrm>
            <a:off x="326585" y="6470653"/>
            <a:ext cx="8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エピダウンしたことにより発光量の増加を確認した。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87B631A-D69F-B34B-B9D3-CEF05670B332}"/>
              </a:ext>
            </a:extLst>
          </p:cNvPr>
          <p:cNvSpPr txBox="1"/>
          <p:nvPr/>
        </p:nvSpPr>
        <p:spPr>
          <a:xfrm>
            <a:off x="308195" y="1015493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</a:t>
            </a:r>
            <a:r>
              <a:rPr lang="ja-JP" altLang="en-US"/>
              <a:t>エピダウンによる温度上昇の抑制を期待</a:t>
            </a:r>
            <a:endParaRPr kumimoji="1" lang="ja-JP" altLang="en-US"/>
          </a:p>
        </p:txBody>
      </p:sp>
      <p:sp>
        <p:nvSpPr>
          <p:cNvPr id="18" name="下カーブ矢印 17">
            <a:extLst>
              <a:ext uri="{FF2B5EF4-FFF2-40B4-BE49-F238E27FC236}">
                <a16:creationId xmlns:a16="http://schemas.microsoft.com/office/drawing/2014/main" id="{4263A7C9-2B2D-0741-996B-A706FC222351}"/>
              </a:ext>
            </a:extLst>
          </p:cNvPr>
          <p:cNvSpPr/>
          <p:nvPr/>
        </p:nvSpPr>
        <p:spPr>
          <a:xfrm>
            <a:off x="1726626" y="1392326"/>
            <a:ext cx="897078" cy="2899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0920D07C-9C17-6C4A-953F-73DC00D634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-34677" y="1368773"/>
            <a:ext cx="1750218" cy="137163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7121B8-90D3-794E-A2E3-CAA1B56CB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623704" y="1588172"/>
            <a:ext cx="1282700" cy="1123950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065F073-EF26-4549-81A0-CBEC0DD3B62D}"/>
              </a:ext>
            </a:extLst>
          </p:cNvPr>
          <p:cNvSpPr txBox="1"/>
          <p:nvPr/>
        </p:nvSpPr>
        <p:spPr>
          <a:xfrm>
            <a:off x="3486149" y="1368773"/>
            <a:ext cx="431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上下ひっくり返してマウント</a:t>
            </a:r>
          </a:p>
        </p:txBody>
      </p:sp>
      <p:sp>
        <p:nvSpPr>
          <p:cNvPr id="42" name="タイトル 1">
            <a:extLst>
              <a:ext uri="{FF2B5EF4-FFF2-40B4-BE49-F238E27FC236}">
                <a16:creationId xmlns:a16="http://schemas.microsoft.com/office/drawing/2014/main" id="{9B13D68B-65FE-6F49-A198-2987DC11D18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2956590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7AFF6F-1DC3-9D40-91D0-9DBE2592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C5708C5-0C0B-C04F-9DD8-96FA29729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1470548"/>
            <a:ext cx="5529262" cy="222675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E70167-8F9D-D844-BB55-6DBC6C381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97" y="3697298"/>
            <a:ext cx="3752057" cy="239528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A11A53-5141-2349-93FE-42D022587F0A}"/>
              </a:ext>
            </a:extLst>
          </p:cNvPr>
          <p:cNvSpPr txBox="1"/>
          <p:nvPr/>
        </p:nvSpPr>
        <p:spPr>
          <a:xfrm>
            <a:off x="308195" y="110121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短共振器長レーザーデバイスの作製　</a:t>
            </a:r>
            <a:r>
              <a:rPr kumimoji="1" lang="en-US" altLang="ja-JP" dirty="0"/>
              <a:t>L=100μm,200μm</a:t>
            </a:r>
            <a:r>
              <a:rPr kumimoji="1" lang="ja-JP" altLang="en-US"/>
              <a:t>を追加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63CF96-6A32-9142-A372-C425792C4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" y="3697298"/>
            <a:ext cx="3618055" cy="23952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2700803-79FB-4146-B5DA-AA5F719AFEE7}"/>
              </a:ext>
            </a:extLst>
          </p:cNvPr>
          <p:cNvSpPr txBox="1"/>
          <p:nvPr/>
        </p:nvSpPr>
        <p:spPr>
          <a:xfrm>
            <a:off x="1385888" y="6021144"/>
            <a:ext cx="7041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短共振器レーザー作製により閾値電流の低減達成　</a:t>
            </a:r>
            <a:r>
              <a:rPr lang="ja-JP" altLang="en-US"/>
              <a:t>最短</a:t>
            </a:r>
            <a:r>
              <a:rPr lang="en-US" altLang="ja-JP" dirty="0"/>
              <a:t>40mA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  <a:p>
            <a:r>
              <a:rPr kumimoji="1" lang="ja-JP" altLang="en-US"/>
              <a:t>　→電流が広がってる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20" name="タイトル 1">
            <a:extLst>
              <a:ext uri="{FF2B5EF4-FFF2-40B4-BE49-F238E27FC236}">
                <a16:creationId xmlns:a16="http://schemas.microsoft.com/office/drawing/2014/main" id="{BE73C0FE-E0D9-B945-8140-66F39E87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DF18052F-50B3-8F4F-8F97-5C2EDCF6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② </a:t>
            </a:r>
            <a:r>
              <a:rPr lang="ja-JP" altLang="en-US"/>
              <a:t>閾値電流が高い。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9722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EC0BB2-A900-7749-8E6B-0914DFD5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73F8453-19D0-584D-ABF7-5B273D695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2242543"/>
            <a:ext cx="6786563" cy="31218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78C35C-52D9-5E4D-9D4C-7F1038C9F91B}"/>
              </a:ext>
            </a:extLst>
          </p:cNvPr>
          <p:cNvSpPr txBox="1"/>
          <p:nvPr/>
        </p:nvSpPr>
        <p:spPr>
          <a:xfrm>
            <a:off x="-14312" y="1392568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FIB</a:t>
            </a:r>
            <a:r>
              <a:rPr kumimoji="1" lang="ja-JP" altLang="en-US"/>
              <a:t>加工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0D0E5B-6AB2-F444-8176-9583CF62BE34}"/>
              </a:ext>
            </a:extLst>
          </p:cNvPr>
          <p:cNvSpPr txBox="1"/>
          <p:nvPr/>
        </p:nvSpPr>
        <p:spPr>
          <a:xfrm>
            <a:off x="-104116" y="1761900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</a:t>
            </a:r>
            <a:r>
              <a:rPr lang="ja-JP" altLang="en-US"/>
              <a:t>周期</a:t>
            </a:r>
            <a:r>
              <a:rPr kumimoji="1" lang="en-US" altLang="ja-JP" dirty="0"/>
              <a:t> L=300 </a:t>
            </a:r>
            <a:r>
              <a:rPr kumimoji="1" lang="en-US" altLang="ja-JP" dirty="0" err="1"/>
              <a:t>μm</a:t>
            </a:r>
            <a:r>
              <a:rPr kumimoji="1" lang="en-US" altLang="ja-JP" dirty="0"/>
              <a:t>, 2 </a:t>
            </a:r>
            <a:r>
              <a:rPr kumimoji="1" lang="en-US" altLang="ja-JP" dirty="0" err="1"/>
              <a:t>μs</a:t>
            </a:r>
            <a:r>
              <a:rPr lang="ja-JP" altLang="en-US"/>
              <a:t>パルス</a:t>
            </a:r>
            <a:r>
              <a:rPr lang="en-US" altLang="ja-JP" dirty="0"/>
              <a:t>, 2 </a:t>
            </a:r>
            <a:r>
              <a:rPr lang="en-US" altLang="ja-JP" dirty="0" err="1"/>
              <a:t>ms</a:t>
            </a:r>
            <a:r>
              <a:rPr lang="ja-JP" altLang="en-US"/>
              <a:t>繰り返し</a:t>
            </a:r>
            <a:r>
              <a:rPr lang="en-US" altLang="ja-JP" dirty="0"/>
              <a:t>, Duty</a:t>
            </a:r>
            <a:r>
              <a:rPr lang="ja-JP" altLang="en-US"/>
              <a:t>比</a:t>
            </a:r>
            <a:r>
              <a:rPr lang="en-US" altLang="ja-JP" dirty="0"/>
              <a:t>1:1000</a:t>
            </a:r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0C4A1C1-A3C1-2142-B1BA-690CB3DAF113}"/>
              </a:ext>
            </a:extLst>
          </p:cNvPr>
          <p:cNvGrpSpPr/>
          <p:nvPr/>
        </p:nvGrpSpPr>
        <p:grpSpPr>
          <a:xfrm>
            <a:off x="6457950" y="1358388"/>
            <a:ext cx="3069495" cy="2161423"/>
            <a:chOff x="2294446" y="1883849"/>
            <a:chExt cx="5158179" cy="363219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D0A0F49B-FFB6-6445-8F12-9EF635CE9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5" t="19042" r="22402" b="8184"/>
            <a:stretch/>
          </p:blipFill>
          <p:spPr>
            <a:xfrm>
              <a:off x="2400300" y="1883849"/>
              <a:ext cx="4600575" cy="3632196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4D3A299-3AFF-5F40-81EA-4ABEAE9ED0D3}"/>
                </a:ext>
              </a:extLst>
            </p:cNvPr>
            <p:cNvSpPr txBox="1"/>
            <p:nvPr/>
          </p:nvSpPr>
          <p:spPr>
            <a:xfrm>
              <a:off x="2294446" y="1883849"/>
              <a:ext cx="5158179" cy="1086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端面方向から見た図</a:t>
              </a:r>
              <a:endParaRPr kumimoji="1" lang="en-US" altLang="ja-JP" dirty="0">
                <a:solidFill>
                  <a:schemeClr val="bg1"/>
                </a:solidFill>
              </a:endParaRPr>
            </a:p>
            <a:p>
              <a:r>
                <a:rPr kumimoji="1" lang="en-US" altLang="ja-JP" dirty="0">
                  <a:solidFill>
                    <a:schemeClr val="bg1"/>
                  </a:solidFill>
                </a:rPr>
                <a:t>ridge01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159C7B3-0B32-0043-8247-6B44A02F1981}"/>
              </a:ext>
            </a:extLst>
          </p:cNvPr>
          <p:cNvSpPr txBox="1"/>
          <p:nvPr/>
        </p:nvSpPr>
        <p:spPr>
          <a:xfrm>
            <a:off x="371475" y="5393506"/>
            <a:ext cx="568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閾値電流が下がった</a:t>
            </a:r>
            <a:endParaRPr kumimoji="1" lang="en-US" altLang="ja-JP" dirty="0"/>
          </a:p>
          <a:p>
            <a:r>
              <a:rPr lang="ja-JP" altLang="en-US"/>
              <a:t>→電流が横方向に広がっていると推察</a:t>
            </a:r>
            <a:endParaRPr kumimoji="1" lang="ja-JP" altLang="en-US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08ED0013-8583-5446-A9B0-A4877A1C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1D0ABCDB-3056-634A-A248-8ACF5F4D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8616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solidFill>
                  <a:srgbClr val="FF0000"/>
                </a:solidFill>
              </a:rPr>
              <a:t>背景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ja-JP" altLang="en-US">
                <a:solidFill>
                  <a:srgbClr val="FF0000"/>
                </a:solidFill>
              </a:rPr>
              <a:t>半導体レーザー</a:t>
            </a:r>
            <a:r>
              <a:rPr kumimoji="1" lang="en-US" altLang="ja-JP" dirty="0">
                <a:solidFill>
                  <a:srgbClr val="FF0000"/>
                </a:solidFill>
              </a:rPr>
              <a:t>(</a:t>
            </a:r>
            <a:r>
              <a:rPr kumimoji="1" lang="ja-JP" altLang="en-US">
                <a:solidFill>
                  <a:srgbClr val="FF0000"/>
                </a:solidFill>
              </a:rPr>
              <a:t>定常状態</a:t>
            </a:r>
            <a:r>
              <a:rPr kumimoji="1" lang="en-US" altLang="ja-JP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ja-JP" altLang="en-US">
                <a:solidFill>
                  <a:srgbClr val="FF0000"/>
                </a:solidFill>
              </a:rPr>
              <a:t>半導体レーザー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ja-JP" altLang="en-US">
                <a:solidFill>
                  <a:srgbClr val="FF0000"/>
                </a:solidFill>
              </a:rPr>
              <a:t>利得スイッチング</a:t>
            </a:r>
            <a:r>
              <a:rPr lang="en-US" altLang="ja-JP">
                <a:solidFill>
                  <a:srgbClr val="FF0000"/>
                </a:solidFill>
              </a:rPr>
              <a:t>)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48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51072A64-6D43-B847-9E55-9B66B389C4A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BB9DE5-65FF-1A4B-A728-65A2E56A0982}"/>
              </a:ext>
            </a:extLst>
          </p:cNvPr>
          <p:cNvSpPr txBox="1"/>
          <p:nvPr/>
        </p:nvSpPr>
        <p:spPr>
          <a:xfrm>
            <a:off x="857250" y="4699433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F63E912-96E8-284A-9325-55E4C56CEA24}"/>
              </a:ext>
            </a:extLst>
          </p:cNvPr>
          <p:cNvGrpSpPr/>
          <p:nvPr/>
        </p:nvGrpSpPr>
        <p:grpSpPr>
          <a:xfrm>
            <a:off x="185740" y="1384827"/>
            <a:ext cx="3671886" cy="3388729"/>
            <a:chOff x="171452" y="1487042"/>
            <a:chExt cx="3671886" cy="338872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86568D3-A51D-314C-A6DD-BC843DA3D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27"/>
            <a:stretch/>
          </p:blipFill>
          <p:spPr>
            <a:xfrm>
              <a:off x="171452" y="1487042"/>
              <a:ext cx="3529012" cy="3388729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4D3BF9-D4F4-2D4A-AC91-BBE243725410}"/>
                </a:ext>
              </a:extLst>
            </p:cNvPr>
            <p:cNvSpPr/>
            <p:nvPr/>
          </p:nvSpPr>
          <p:spPr>
            <a:xfrm>
              <a:off x="3600450" y="2000250"/>
              <a:ext cx="242888" cy="542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FA7D397-DB47-F741-B152-72D0E81AD9BB}"/>
              </a:ext>
            </a:extLst>
          </p:cNvPr>
          <p:cNvCxnSpPr/>
          <p:nvPr/>
        </p:nvCxnSpPr>
        <p:spPr>
          <a:xfrm flipH="1">
            <a:off x="2743200" y="2169497"/>
            <a:ext cx="1828800" cy="78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C9D98B-65D0-204D-9621-EB31BEFA2EF1}"/>
              </a:ext>
            </a:extLst>
          </p:cNvPr>
          <p:cNvSpPr txBox="1"/>
          <p:nvPr/>
        </p:nvSpPr>
        <p:spPr>
          <a:xfrm>
            <a:off x="4857749" y="1439293"/>
            <a:ext cx="272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エピ構造において</a:t>
            </a:r>
            <a:endParaRPr kumimoji="1" lang="en-US" altLang="ja-JP" dirty="0"/>
          </a:p>
          <a:p>
            <a:r>
              <a:rPr kumimoji="1" lang="ja-JP" altLang="en-US"/>
              <a:t>バンドギャップの大きい</a:t>
            </a:r>
            <a:r>
              <a:rPr lang="en-US" altLang="ja-JP" dirty="0"/>
              <a:t>p-</a:t>
            </a:r>
            <a:r>
              <a:rPr lang="en-US" altLang="ja-JP" dirty="0" err="1"/>
              <a:t>InGaP</a:t>
            </a:r>
            <a:r>
              <a:rPr lang="ja-JP" altLang="en-US"/>
              <a:t>が電流広がりの原因</a:t>
            </a:r>
            <a:endParaRPr kumimoji="1" lang="ja-JP" altLang="en-US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A575E807-4256-AE44-BD3A-07719C3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FB05F4C-3DE8-1C43-9F5E-E48E632B6723}"/>
              </a:ext>
            </a:extLst>
          </p:cNvPr>
          <p:cNvSpPr txBox="1"/>
          <p:nvPr/>
        </p:nvSpPr>
        <p:spPr>
          <a:xfrm>
            <a:off x="540898" y="1024374"/>
            <a:ext cx="461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電流広がりの要因</a:t>
            </a:r>
          </a:p>
        </p:txBody>
      </p:sp>
    </p:spTree>
    <p:extLst>
      <p:ext uri="{BB962C8B-B14F-4D97-AF65-F5344CB8AC3E}">
        <p14:creationId xmlns:p14="http://schemas.microsoft.com/office/powerpoint/2010/main" val="2333795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D05693-1D36-EA4D-807C-1EAA732D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4913A1E5-7E5D-974E-9726-EC9A8EEEEE5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ABA5A7-52CD-9C48-ABE9-23C5F0A9D5AA}"/>
              </a:ext>
            </a:extLst>
          </p:cNvPr>
          <p:cNvSpPr txBox="1"/>
          <p:nvPr/>
        </p:nvSpPr>
        <p:spPr>
          <a:xfrm>
            <a:off x="244914" y="862682"/>
            <a:ext cx="6213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まとめ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pPr marL="457200" indent="-457200">
              <a:buFont typeface="Wingdings" pitchFamily="2" charset="2"/>
              <a:buChar char="ü"/>
            </a:pPr>
            <a:endParaRPr kumimoji="1" lang="ja-JP" altLang="en-US" sz="280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045BCBA-2BFA-8D44-999B-DC80FA77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991571"/>
            <a:ext cx="8615363" cy="35433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kumimoji="1" lang="ja-JP" altLang="en-US"/>
              <a:t>エピダウンによる光出力の向上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ja-JP" altLang="en-US"/>
              <a:t>短共振器による閾値電流の低減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/>
              <a:t>FIB</a:t>
            </a:r>
            <a:r>
              <a:rPr lang="ja-JP" altLang="en-US"/>
              <a:t>加工試料の測定から電流が横方向に広がっていると推測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 err="1"/>
              <a:t>InGaP</a:t>
            </a:r>
            <a:r>
              <a:rPr lang="ja-JP" altLang="en-US"/>
              <a:t>層を薄くすることで解消しうる。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11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短パルス電流注入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21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375511-4D9D-F741-BC35-D06B9A85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C57A5818-8E93-2042-8BB5-ADEB5F07A62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65E0A05-5CC1-EA4B-A8F3-4FDDF0E4B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4851400" cy="35433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6C20A97-9A9F-264D-B196-87E6713B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7350"/>
            <a:ext cx="4851400" cy="35433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98F7529-6F24-8347-B658-A63F0EAE579B}"/>
              </a:ext>
            </a:extLst>
          </p:cNvPr>
          <p:cNvSpPr txBox="1"/>
          <p:nvPr/>
        </p:nvSpPr>
        <p:spPr>
          <a:xfrm>
            <a:off x="436782" y="104512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駆動条件</a:t>
            </a:r>
            <a:r>
              <a:rPr kumimoji="1" lang="en-US" altLang="ja-JP" dirty="0"/>
              <a:t> : 1ns</a:t>
            </a:r>
            <a:r>
              <a:rPr kumimoji="1" lang="ja-JP" altLang="en-US"/>
              <a:t>パルス</a:t>
            </a:r>
            <a:r>
              <a:rPr kumimoji="1" lang="en-US" altLang="ja-JP" dirty="0"/>
              <a:t>, 1μs</a:t>
            </a:r>
            <a:r>
              <a:rPr kumimoji="1" lang="ja-JP" altLang="en-US"/>
              <a:t>周期</a:t>
            </a:r>
            <a:r>
              <a:rPr kumimoji="1" lang="en-US" altLang="ja-JP" dirty="0"/>
              <a:t> Duty</a:t>
            </a:r>
            <a:r>
              <a:rPr kumimoji="1" lang="ja-JP" altLang="en-US"/>
              <a:t>比</a:t>
            </a:r>
            <a:r>
              <a:rPr kumimoji="1" lang="en-US" altLang="ja-JP" dirty="0"/>
              <a:t>1:1000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4152E8-9ABF-2345-B568-1EC4189C2390}"/>
              </a:ext>
            </a:extLst>
          </p:cNvPr>
          <p:cNvSpPr txBox="1"/>
          <p:nvPr/>
        </p:nvSpPr>
        <p:spPr>
          <a:xfrm>
            <a:off x="1900237" y="147268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F75928C-96E5-C840-B37C-54B08AAA31AD}"/>
              </a:ext>
            </a:extLst>
          </p:cNvPr>
          <p:cNvSpPr txBox="1"/>
          <p:nvPr/>
        </p:nvSpPr>
        <p:spPr>
          <a:xfrm>
            <a:off x="6867525" y="1469476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8D8288-E977-1B45-85B2-596054D3D68E}"/>
              </a:ext>
            </a:extLst>
          </p:cNvPr>
          <p:cNvSpPr txBox="1"/>
          <p:nvPr/>
        </p:nvSpPr>
        <p:spPr>
          <a:xfrm>
            <a:off x="300038" y="58346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IL</a:t>
            </a:r>
            <a:r>
              <a:rPr kumimoji="1" lang="ja-JP" altLang="en-US"/>
              <a:t>カーブの結果</a:t>
            </a:r>
          </a:p>
        </p:txBody>
      </p:sp>
    </p:spTree>
    <p:extLst>
      <p:ext uri="{BB962C8B-B14F-4D97-AF65-F5344CB8AC3E}">
        <p14:creationId xmlns:p14="http://schemas.microsoft.com/office/powerpoint/2010/main" val="1291784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0C194F-FE89-484C-AE36-EFF6790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1E8FCA-D005-0D44-AB21-4D67797DBE4A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0B64-ECBA-B24D-BB73-E1BAD6285556}"/>
              </a:ext>
            </a:extLst>
          </p:cNvPr>
          <p:cNvSpPr txBox="1"/>
          <p:nvPr/>
        </p:nvSpPr>
        <p:spPr>
          <a:xfrm>
            <a:off x="0" y="38201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時間波形　</a:t>
            </a:r>
            <a:r>
              <a:rPr lang="en-US" altLang="ja-JP" dirty="0"/>
              <a:t>3</a:t>
            </a:r>
            <a:r>
              <a:rPr lang="ja-JP" altLang="en-US"/>
              <a:t>周期試料の結果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218A1E-FF29-6B41-8EFB-2210A2F99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" y="717460"/>
            <a:ext cx="5034374" cy="219391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9E17375-6F70-8C43-A988-5088508AF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" y="2873304"/>
            <a:ext cx="5230519" cy="192401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FD6434-CAAC-0B42-B3E1-5FF93AD0B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" y="4776660"/>
            <a:ext cx="5230519" cy="199832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FD0356-A3FD-CC4D-BA68-309B10155149}"/>
              </a:ext>
            </a:extLst>
          </p:cNvPr>
          <p:cNvSpPr txBox="1"/>
          <p:nvPr/>
        </p:nvSpPr>
        <p:spPr>
          <a:xfrm>
            <a:off x="0" y="2792889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L=200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9E77418-1689-AF45-86C3-DF027E8BB4DA}"/>
              </a:ext>
            </a:extLst>
          </p:cNvPr>
          <p:cNvSpPr txBox="1"/>
          <p:nvPr/>
        </p:nvSpPr>
        <p:spPr>
          <a:xfrm>
            <a:off x="0" y="4707162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L=300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4817512-B560-A047-B0F6-CA46D37EE91C}"/>
              </a:ext>
            </a:extLst>
          </p:cNvPr>
          <p:cNvSpPr txBox="1"/>
          <p:nvPr/>
        </p:nvSpPr>
        <p:spPr>
          <a:xfrm>
            <a:off x="0" y="683906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L=100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033F39-6E0E-7A42-89DF-552A33FDCF0D}"/>
              </a:ext>
            </a:extLst>
          </p:cNvPr>
          <p:cNvSpPr txBox="1"/>
          <p:nvPr/>
        </p:nvSpPr>
        <p:spPr>
          <a:xfrm>
            <a:off x="5322644" y="4587366"/>
            <a:ext cx="3994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励起強度を大きくしても立ち上がりが早くならない。ピーク強度も増加し</a:t>
            </a:r>
            <a:r>
              <a:rPr lang="ja-JP" altLang="en-US"/>
              <a:t>ない。</a:t>
            </a:r>
            <a:endParaRPr lang="en-US" altLang="ja-JP" dirty="0"/>
          </a:p>
          <a:p>
            <a:r>
              <a:rPr kumimoji="1" lang="ja-JP" altLang="en-US"/>
              <a:t>→電気パルスが正しく印加されていない</a:t>
            </a:r>
            <a:r>
              <a:rPr lang="ja-JP" altLang="en-US"/>
              <a:t>。インピーダンス不整合。</a:t>
            </a:r>
            <a:endParaRPr kumimoji="1" lang="en-US" altLang="ja-JP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93DF7CC-23D0-274D-BD43-4B89EBECF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8944" r="3327" b="10243"/>
          <a:stretch/>
        </p:blipFill>
        <p:spPr>
          <a:xfrm>
            <a:off x="5592662" y="913297"/>
            <a:ext cx="3255066" cy="187959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0CC833C-B259-7241-B65E-51E9B1B0267B}"/>
              </a:ext>
            </a:extLst>
          </p:cNvPr>
          <p:cNvSpPr txBox="1"/>
          <p:nvPr/>
        </p:nvSpPr>
        <p:spPr>
          <a:xfrm>
            <a:off x="5657714" y="2911372"/>
            <a:ext cx="312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3</a:t>
            </a:r>
            <a:r>
              <a:rPr kumimoji="1" lang="ja-JP" altLang="en-US" sz="1200"/>
              <a:t>周期試料の短パルス電流注入の様子</a:t>
            </a:r>
            <a:r>
              <a:rPr kumimoji="1" lang="en-US" altLang="ja-JP" sz="1200" dirty="0"/>
              <a:t> (L=300 </a:t>
            </a:r>
            <a:r>
              <a:rPr kumimoji="1" lang="en-US" altLang="ja-JP" sz="1200" dirty="0" err="1"/>
              <a:t>μm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733563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8031B9D9-F6E7-FF4E-BC48-9858AF111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4869913"/>
            <a:ext cx="5322644" cy="196662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8443F66-5C7A-BF40-9098-446223E51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" y="2868035"/>
            <a:ext cx="5193792" cy="203383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0C194F-FE89-484C-AE36-EFF6790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1E8FCA-D005-0D44-AB21-4D67797DBE4A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0B64-ECBA-B24D-BB73-E1BAD6285556}"/>
              </a:ext>
            </a:extLst>
          </p:cNvPr>
          <p:cNvSpPr txBox="1"/>
          <p:nvPr/>
        </p:nvSpPr>
        <p:spPr>
          <a:xfrm>
            <a:off x="0" y="38201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時間波形　</a:t>
            </a:r>
            <a:r>
              <a:rPr lang="en-US" altLang="ja-JP" dirty="0"/>
              <a:t>10</a:t>
            </a:r>
            <a:r>
              <a:rPr lang="ja-JP" altLang="en-US"/>
              <a:t>周期試料の結果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FD0356-A3FD-CC4D-BA68-309B10155149}"/>
              </a:ext>
            </a:extLst>
          </p:cNvPr>
          <p:cNvSpPr txBox="1"/>
          <p:nvPr/>
        </p:nvSpPr>
        <p:spPr>
          <a:xfrm>
            <a:off x="0" y="2792889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L=400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9E77418-1689-AF45-86C3-DF027E8BB4DA}"/>
              </a:ext>
            </a:extLst>
          </p:cNvPr>
          <p:cNvSpPr txBox="1"/>
          <p:nvPr/>
        </p:nvSpPr>
        <p:spPr>
          <a:xfrm>
            <a:off x="0" y="4707162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L=500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4817512-B560-A047-B0F6-CA46D37EE91C}"/>
              </a:ext>
            </a:extLst>
          </p:cNvPr>
          <p:cNvSpPr txBox="1"/>
          <p:nvPr/>
        </p:nvSpPr>
        <p:spPr>
          <a:xfrm>
            <a:off x="0" y="683906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L=300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033F39-6E0E-7A42-89DF-552A33FDCF0D}"/>
              </a:ext>
            </a:extLst>
          </p:cNvPr>
          <p:cNvSpPr txBox="1"/>
          <p:nvPr/>
        </p:nvSpPr>
        <p:spPr>
          <a:xfrm>
            <a:off x="5322644" y="4587366"/>
            <a:ext cx="399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典型的な利得スイッチングパルス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D6811E-A85F-C74C-8B8B-E8985BD3A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872043"/>
            <a:ext cx="5322644" cy="201700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A8797C6-13EC-FF40-8698-204DF874C9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52726" r="65000" b="29568"/>
          <a:stretch/>
        </p:blipFill>
        <p:spPr>
          <a:xfrm>
            <a:off x="6192774" y="1243021"/>
            <a:ext cx="530352" cy="1009647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1E95708-BBFB-0B46-B400-36BF30324873}"/>
              </a:ext>
            </a:extLst>
          </p:cNvPr>
          <p:cNvSpPr txBox="1"/>
          <p:nvPr/>
        </p:nvSpPr>
        <p:spPr>
          <a:xfrm>
            <a:off x="5815584" y="2625939"/>
            <a:ext cx="167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 type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168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585D7A-96B6-3942-A7D2-87344AE1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528AEE8-CE68-984F-884F-ABE610191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7350"/>
            <a:ext cx="4762500" cy="35433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4A175F-72BE-6749-8F3F-CA37B2FE0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4851400" cy="3543300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7979B6AE-D5B9-E04E-95AB-D93310A512B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7E089D-19E8-6940-BF80-AECBE9E9185A}"/>
              </a:ext>
            </a:extLst>
          </p:cNvPr>
          <p:cNvSpPr txBox="1"/>
          <p:nvPr/>
        </p:nvSpPr>
        <p:spPr>
          <a:xfrm>
            <a:off x="6279642" y="1472684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094965-B710-B948-B4C8-EBC1C9754618}"/>
              </a:ext>
            </a:extLst>
          </p:cNvPr>
          <p:cNvSpPr txBox="1"/>
          <p:nvPr/>
        </p:nvSpPr>
        <p:spPr>
          <a:xfrm>
            <a:off x="2047367" y="1472684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667C873-8786-A944-BAC1-69A68E05EBE1}"/>
              </a:ext>
            </a:extLst>
          </p:cNvPr>
          <p:cNvSpPr txBox="1"/>
          <p:nvPr/>
        </p:nvSpPr>
        <p:spPr>
          <a:xfrm>
            <a:off x="323849" y="697730"/>
            <a:ext cx="293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パルス幅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5B0F885-B3E4-8244-A89C-CB6BE1B795D6}"/>
              </a:ext>
            </a:extLst>
          </p:cNvPr>
          <p:cNvSpPr txBox="1"/>
          <p:nvPr/>
        </p:nvSpPr>
        <p:spPr>
          <a:xfrm>
            <a:off x="1353312" y="5200650"/>
            <a:ext cx="4926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共振器長依存性が見られない</a:t>
            </a:r>
            <a:endParaRPr kumimoji="1" lang="en-US" altLang="ja-JP" dirty="0"/>
          </a:p>
          <a:p>
            <a:r>
              <a:rPr lang="ja-JP" altLang="en-US"/>
              <a:t>飽和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5384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83125C-3949-854C-9774-45587604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AD4B1E-9EB6-1642-883A-7B2D5021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298375-8C6A-814D-8E5F-24C98443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3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6D5289-D448-E248-A7CA-7D6F228C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08C8389-4EAC-2544-B42A-610704684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195070"/>
            <a:ext cx="6273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89A3AB-619E-4502-B6CF-4F04A5FE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半導体レーザーのニーズ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901294-61CE-4143-904C-141E8AA8F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電流注入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E651DDB-53DD-406F-9A31-FD0745B0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77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EC78F7-2C69-41A2-8A35-659D6D35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B3CD7D51-5981-4CBC-B8E8-F769598CD67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F608F1-870D-49E1-A6AD-1DF655883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321541-E47D-47AF-8AA4-B5543C707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62"/>
          <a:stretch/>
        </p:blipFill>
        <p:spPr>
          <a:xfrm>
            <a:off x="80760" y="3324182"/>
            <a:ext cx="3342445" cy="3136988"/>
          </a:xfrm>
          <a:prstGeom prst="rect">
            <a:avLst/>
          </a:prstGeom>
        </p:spPr>
      </p:pic>
      <p:sp>
        <p:nvSpPr>
          <p:cNvPr id="17" name="タイトル 1">
            <a:extLst>
              <a:ext uri="{FF2B5EF4-FFF2-40B4-BE49-F238E27FC236}">
                <a16:creationId xmlns:a16="http://schemas.microsoft.com/office/drawing/2014/main" id="{3BA5D1A7-A34C-4D9E-972C-8B89885CD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利得スイッチング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ABBC834-501C-4CCC-A35B-EE5A1C67085D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25CA4C1-FF0B-4BE0-A404-FA8497FEB11C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4" name="左中かっこ 23">
            <a:extLst>
              <a:ext uri="{FF2B5EF4-FFF2-40B4-BE49-F238E27FC236}">
                <a16:creationId xmlns:a16="http://schemas.microsoft.com/office/drawing/2014/main" id="{1FD7233A-4773-45EB-B574-8EB61A8EF98E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A2EEDE-0E6C-644E-932C-43A4EB184F5A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939A41-3B85-4C76-829A-C8FD03FB094D}"/>
              </a:ext>
            </a:extLst>
          </p:cNvPr>
          <p:cNvSpPr txBox="1"/>
          <p:nvPr/>
        </p:nvSpPr>
        <p:spPr>
          <a:xfrm>
            <a:off x="4329953" y="3981203"/>
            <a:ext cx="18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特徴</a:t>
            </a:r>
            <a:endParaRPr kumimoji="1" lang="en-US" altLang="ja-JP" dirty="0"/>
          </a:p>
          <a:p>
            <a:r>
              <a:rPr lang="ja-JP" altLang="en-US" dirty="0"/>
              <a:t>世間一般のデータ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027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411C3B82-E472-4AB0-834A-389946C87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8C1E370-763C-4A41-9D7C-EA973063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利得スイッチング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8E16F8-6D0B-42E5-8FBD-14EFE013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6C27CA-7A13-446E-A987-7702CF6F82E2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8A48070-B3F4-4296-8F0D-6329F6196AD1}"/>
              </a:ext>
            </a:extLst>
          </p:cNvPr>
          <p:cNvGrpSpPr/>
          <p:nvPr/>
        </p:nvGrpSpPr>
        <p:grpSpPr>
          <a:xfrm>
            <a:off x="2264030" y="1828801"/>
            <a:ext cx="3698327" cy="1772527"/>
            <a:chOff x="1133502" y="1803862"/>
            <a:chExt cx="3698327" cy="1772527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5C5F213-5384-4F20-9CD9-DD6149CD5430}"/>
                </a:ext>
              </a:extLst>
            </p:cNvPr>
            <p:cNvSpPr/>
            <p:nvPr/>
          </p:nvSpPr>
          <p:spPr>
            <a:xfrm>
              <a:off x="2685010" y="2135251"/>
              <a:ext cx="1496291" cy="55339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9773C54-3FAB-48F6-AF8F-32AC0E75ADF6}"/>
                </a:ext>
              </a:extLst>
            </p:cNvPr>
            <p:cNvSpPr/>
            <p:nvPr/>
          </p:nvSpPr>
          <p:spPr>
            <a:xfrm>
              <a:off x="1404851" y="2742417"/>
              <a:ext cx="1496291" cy="499419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64EEFF7-8C91-4179-9C7A-D38ED3C1E8FE}"/>
                </a:ext>
              </a:extLst>
            </p:cNvPr>
            <p:cNvSpPr/>
            <p:nvPr/>
          </p:nvSpPr>
          <p:spPr>
            <a:xfrm>
              <a:off x="1404851" y="2135249"/>
              <a:ext cx="1030778" cy="553398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F7F0448-8FB2-4D2C-AB2E-D5AF64DE809A}"/>
                </a:ext>
              </a:extLst>
            </p:cNvPr>
            <p:cNvSpPr txBox="1"/>
            <p:nvPr/>
          </p:nvSpPr>
          <p:spPr>
            <a:xfrm>
              <a:off x="2892827" y="1803862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誘導放出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9DEF1C3-184D-497A-840E-309EED4C8B01}"/>
                </a:ext>
              </a:extLst>
            </p:cNvPr>
            <p:cNvSpPr txBox="1"/>
            <p:nvPr/>
          </p:nvSpPr>
          <p:spPr>
            <a:xfrm>
              <a:off x="1133502" y="1827014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キャリア注入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C34F17A-E3EE-4B3E-B5B4-C6DD43C9BE06}"/>
                </a:ext>
              </a:extLst>
            </p:cNvPr>
            <p:cNvSpPr/>
            <p:nvPr/>
          </p:nvSpPr>
          <p:spPr>
            <a:xfrm>
              <a:off x="3056484" y="2742417"/>
              <a:ext cx="366722" cy="499419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82F7768-803D-413A-86C6-543F2332ED71}"/>
                </a:ext>
              </a:extLst>
            </p:cNvPr>
            <p:cNvSpPr txBox="1"/>
            <p:nvPr/>
          </p:nvSpPr>
          <p:spPr>
            <a:xfrm>
              <a:off x="3017288" y="3207057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共振器寿命</a:t>
              </a:r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42A5731B-3B01-4F1A-B662-E78AF3C12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" y="3893640"/>
            <a:ext cx="4401895" cy="2901438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88481C9-406F-4A56-A17F-E91E6ED46823}"/>
              </a:ext>
            </a:extLst>
          </p:cNvPr>
          <p:cNvSpPr txBox="1"/>
          <p:nvPr/>
        </p:nvSpPr>
        <p:spPr>
          <a:xfrm>
            <a:off x="4661347" y="4111489"/>
            <a:ext cx="4992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ja-JP" dirty="0"/>
          </a:p>
          <a:p>
            <a:r>
              <a:rPr kumimoji="1" lang="en-US" altLang="ja-JP" dirty="0"/>
              <a:t>		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82FB546-E2D3-0D46-BCFF-28989A601027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D755A5-1C96-3949-B4C6-645A4406A4AE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6" name="左中かっこ 25">
            <a:extLst>
              <a:ext uri="{FF2B5EF4-FFF2-40B4-BE49-F238E27FC236}">
                <a16:creationId xmlns:a16="http://schemas.microsoft.com/office/drawing/2014/main" id="{4A3EEC3E-652D-7746-9114-419B242588A4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7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84A93F-BF8D-4729-8019-EB42449B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F38EE8C-3FDD-2D49-8BAF-7D399A45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</a:t>
            </a:r>
            <a:r>
              <a:rPr lang="ja-JP" altLang="en-US"/>
              <a:t>利得スイッチング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2A0ED0-DF8F-1B47-A6D4-B76247B97283}"/>
              </a:ext>
            </a:extLst>
          </p:cNvPr>
          <p:cNvSpPr txBox="1"/>
          <p:nvPr/>
        </p:nvSpPr>
        <p:spPr>
          <a:xfrm>
            <a:off x="475110" y="1690689"/>
            <a:ext cx="3096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28CBD4E-7D60-8F40-96EE-50E166CFC97C}"/>
              </a:ext>
            </a:extLst>
          </p:cNvPr>
          <p:cNvSpPr/>
          <p:nvPr/>
        </p:nvSpPr>
        <p:spPr>
          <a:xfrm rot="5400000">
            <a:off x="544066" y="3173265"/>
            <a:ext cx="1440163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709647-ED62-BA42-A69A-92FE7C8CC2BE}"/>
              </a:ext>
            </a:extLst>
          </p:cNvPr>
          <p:cNvSpPr txBox="1"/>
          <p:nvPr/>
        </p:nvSpPr>
        <p:spPr>
          <a:xfrm>
            <a:off x="410377" y="4086226"/>
            <a:ext cx="5734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短パルス化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ja-JP" dirty="0" err="1"/>
              <a:t>Γg</a:t>
            </a:r>
            <a:r>
              <a:rPr lang="ja-JP" altLang="en-US"/>
              <a:t>を大きくする　→多重量子井戸化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/>
              <a:t> </a:t>
            </a:r>
            <a:r>
              <a:rPr kumimoji="1" lang="en-US" altLang="ja-JP" dirty="0" err="1"/>
              <a:t>τp</a:t>
            </a:r>
            <a:r>
              <a:rPr kumimoji="1" lang="ja-JP" altLang="en-US"/>
              <a:t>を小さくする　→短共振器化</a:t>
            </a:r>
            <a:endParaRPr kumimoji="1" lang="en-US" altLang="ja-JP" dirty="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8925BB0-E273-0E40-8622-627F19B715D3}"/>
              </a:ext>
            </a:extLst>
          </p:cNvPr>
          <p:cNvGrpSpPr/>
          <p:nvPr/>
        </p:nvGrpSpPr>
        <p:grpSpPr>
          <a:xfrm>
            <a:off x="5010148" y="2414589"/>
            <a:ext cx="342899" cy="2328865"/>
            <a:chOff x="5381626" y="2414588"/>
            <a:chExt cx="342899" cy="2328865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5E30FD9-04A6-DC44-8DA0-B3A4376C7A74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E7331BEF-0706-E243-A343-C909E607A1C6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C2102E7-E469-074C-8959-5FF8BC9139B3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D891984D-7C3B-824D-9378-F3A4843C30FC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2278F7F-3B1E-8D4B-9E6C-D0BB9FC8A9F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67876DC-9B7A-7345-816C-57776E7B17C6}"/>
              </a:ext>
            </a:extLst>
          </p:cNvPr>
          <p:cNvSpPr/>
          <p:nvPr/>
        </p:nvSpPr>
        <p:spPr>
          <a:xfrm>
            <a:off x="4666186" y="3512523"/>
            <a:ext cx="1223883" cy="132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0CAC77C6-5EBB-C543-81DA-C39007563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51" y="5391354"/>
            <a:ext cx="5422900" cy="4953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38662C5F-300A-4B4A-BD5E-79470AAA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66" y="5869256"/>
            <a:ext cx="5969000" cy="533400"/>
          </a:xfrm>
          <a:prstGeom prst="rect">
            <a:avLst/>
          </a:prstGeom>
        </p:spPr>
      </p:pic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F99091CA-AE43-2747-A7E5-4E424A21BF7A}"/>
              </a:ext>
            </a:extLst>
          </p:cNvPr>
          <p:cNvSpPr/>
          <p:nvPr/>
        </p:nvSpPr>
        <p:spPr>
          <a:xfrm rot="5400000">
            <a:off x="4223270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3FFC5187-FCC1-A84F-9A7F-192724B82B4B}"/>
              </a:ext>
            </a:extLst>
          </p:cNvPr>
          <p:cNvGrpSpPr/>
          <p:nvPr/>
        </p:nvGrpSpPr>
        <p:grpSpPr>
          <a:xfrm>
            <a:off x="7214423" y="2414589"/>
            <a:ext cx="342899" cy="2328865"/>
            <a:chOff x="5381626" y="2414588"/>
            <a:chExt cx="342899" cy="2328865"/>
          </a:xfrm>
        </p:grpSpPr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1712142D-240B-8B41-A9F5-DA46891F99E6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ED58CD60-0CE4-C045-8E65-6B2D31FEF9B5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802C484-A574-4642-9423-A7A64971BD3A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4873A16-01F7-D143-A602-ED4F8F97278A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EF5E8BE8-4D3B-6C46-892F-9731A7F5C45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C3D2FDC-B705-774B-8EED-7F310BAF8CDA}"/>
              </a:ext>
            </a:extLst>
          </p:cNvPr>
          <p:cNvSpPr/>
          <p:nvPr/>
        </p:nvSpPr>
        <p:spPr>
          <a:xfrm>
            <a:off x="6841885" y="3429004"/>
            <a:ext cx="1223883" cy="300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9118153-591B-674C-8290-8FE90FC76DCE}"/>
              </a:ext>
            </a:extLst>
          </p:cNvPr>
          <p:cNvSpPr/>
          <p:nvPr/>
        </p:nvSpPr>
        <p:spPr>
          <a:xfrm rot="5400000">
            <a:off x="6427545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B81519DE-8FF0-6047-923F-4C4993613FDB}"/>
              </a:ext>
            </a:extLst>
          </p:cNvPr>
          <p:cNvSpPr/>
          <p:nvPr/>
        </p:nvSpPr>
        <p:spPr>
          <a:xfrm>
            <a:off x="6075805" y="3366145"/>
            <a:ext cx="580338" cy="425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891F47D-5B38-5644-A22D-674549F5BC01}"/>
              </a:ext>
            </a:extLst>
          </p:cNvPr>
          <p:cNvSpPr txBox="1"/>
          <p:nvPr/>
        </p:nvSpPr>
        <p:spPr>
          <a:xfrm>
            <a:off x="5181597" y="1933871"/>
            <a:ext cx="190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多重量子井戸化</a:t>
            </a:r>
          </a:p>
        </p:txBody>
      </p:sp>
    </p:spTree>
    <p:extLst>
      <p:ext uri="{BB962C8B-B14F-4D97-AF65-F5344CB8AC3E}">
        <p14:creationId xmlns:p14="http://schemas.microsoft.com/office/powerpoint/2010/main" val="146485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B1C2E7-0D6A-0A40-8961-3D91725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D5B8C7-97AA-0A48-899A-E3A2504D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多重量子井戸レーザーの開発</a:t>
            </a:r>
            <a:endParaRPr kumimoji="1" lang="en-US" altLang="ja-JP" dirty="0"/>
          </a:p>
          <a:p>
            <a:pPr lvl="1"/>
            <a:r>
              <a:rPr lang="en-US" altLang="ja-JP" dirty="0" err="1"/>
              <a:t>InGaAs</a:t>
            </a:r>
            <a:r>
              <a:rPr lang="en-US" altLang="ja-JP" dirty="0"/>
              <a:t>/GaAs</a:t>
            </a:r>
            <a:r>
              <a:rPr lang="ja-JP" altLang="en-US"/>
              <a:t>系</a:t>
            </a:r>
            <a:r>
              <a:rPr lang="en-US" altLang="ja-JP" dirty="0"/>
              <a:t>3</a:t>
            </a:r>
            <a:r>
              <a:rPr lang="ja-JP" altLang="en-US"/>
              <a:t>周期歪量子井戸レーザー</a:t>
            </a:r>
            <a:endParaRPr lang="en-US" altLang="ja-JP" dirty="0"/>
          </a:p>
          <a:p>
            <a:pPr lvl="1"/>
            <a:r>
              <a:rPr kumimoji="1" lang="en-US" altLang="ja-JP" dirty="0" err="1"/>
              <a:t>InGaAs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GaAsP</a:t>
            </a:r>
            <a:r>
              <a:rPr kumimoji="1" lang="ja-JP" altLang="en-US"/>
              <a:t>系</a:t>
            </a:r>
            <a:r>
              <a:rPr kumimoji="1" lang="en-US" altLang="ja-JP" dirty="0"/>
              <a:t>10</a:t>
            </a:r>
            <a:r>
              <a:rPr kumimoji="1" lang="ja-JP" altLang="en-US"/>
              <a:t>周期歪補償量子井戸レーザー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電流注入による評価測定</a:t>
            </a:r>
            <a:endParaRPr lang="en-US" altLang="ja-JP" dirty="0"/>
          </a:p>
          <a:p>
            <a:pPr lvl="1"/>
            <a:r>
              <a:rPr kumimoji="1" lang="ja-JP" altLang="en-US"/>
              <a:t>定常電流による閾値電流の見積もり</a:t>
            </a:r>
            <a:endParaRPr kumimoji="1" lang="en-US" altLang="ja-JP" dirty="0"/>
          </a:p>
          <a:p>
            <a:pPr lvl="1"/>
            <a:r>
              <a:rPr lang="ja-JP" altLang="en-US"/>
              <a:t>短パルス電流注入による利得スイッチング動作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B29A8D-A59D-314B-BDA6-DDF9D1E1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85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>
                <a:solidFill>
                  <a:srgbClr val="FF0000"/>
                </a:solidFill>
              </a:rPr>
              <a:t>実験方法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試料構造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測定方法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204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Arial"/>
        <a:ea typeface="ＭＳ ゴシック"/>
        <a:cs typeface=""/>
      </a:majorFont>
      <a:minorFont>
        <a:latin typeface="Arial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D6AE8D00-96DC-44D0-8326-A422FDA7AAFC}" vid="{1A7F8439-6EAD-4063-A46B-695BB4A4634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Arial＆MSゴシック</Template>
  <TotalTime>1242</TotalTime>
  <Words>965</Words>
  <Application>Microsoft Office PowerPoint</Application>
  <PresentationFormat>画面に合わせる (4:3)</PresentationFormat>
  <Paragraphs>284</Paragraphs>
  <Slides>38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2" baseType="lpstr">
      <vt:lpstr>游ゴシック</vt:lpstr>
      <vt:lpstr>Arial</vt:lpstr>
      <vt:lpstr>Wingdings</vt:lpstr>
      <vt:lpstr>Office テーマ</vt:lpstr>
      <vt:lpstr>InGaAs系高利得量子井戸半導体レーザーの開発 及び評価測定</vt:lpstr>
      <vt:lpstr>目次</vt:lpstr>
      <vt:lpstr>目次</vt:lpstr>
      <vt:lpstr>半導体レーザーのニーズ</vt:lpstr>
      <vt:lpstr>背景　利得スイッチング</vt:lpstr>
      <vt:lpstr>背景　利得スイッチング</vt:lpstr>
      <vt:lpstr>背景　利得スイッチング</vt:lpstr>
      <vt:lpstr>研究目的</vt:lpstr>
      <vt:lpstr>目次</vt:lpstr>
      <vt:lpstr> 試料構造　　</vt:lpstr>
      <vt:lpstr>試料構造</vt:lpstr>
      <vt:lpstr>測定方法</vt:lpstr>
      <vt:lpstr>測定方法</vt:lpstr>
      <vt:lpstr>目次</vt:lpstr>
      <vt:lpstr>目次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ブロードコンタクトレーザーまとめ</vt:lpstr>
      <vt:lpstr>目次</vt:lpstr>
      <vt:lpstr>目次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測定結果 : リッジ導波路型レーザー　定常電流注入</vt:lpstr>
      <vt:lpstr>PowerPoint プレゼンテーション</vt:lpstr>
      <vt:lpstr>PowerPoint プレゼンテーション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InGaAs系高利得量子井戸半導体レーザーの開発 及び評価測定</dc:title>
  <dc:creator>N</dc:creator>
  <cp:lastModifiedBy>N</cp:lastModifiedBy>
  <cp:revision>72</cp:revision>
  <dcterms:created xsi:type="dcterms:W3CDTF">2019-01-05T08:06:48Z</dcterms:created>
  <dcterms:modified xsi:type="dcterms:W3CDTF">2019-01-08T11:00:51Z</dcterms:modified>
</cp:coreProperties>
</file>